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71" r:id="rId4"/>
    <p:sldId id="256" r:id="rId5"/>
    <p:sldId id="257" r:id="rId6"/>
    <p:sldId id="258" r:id="rId7"/>
    <p:sldId id="259" r:id="rId8"/>
    <p:sldId id="269" r:id="rId9"/>
    <p:sldId id="270" r:id="rId10"/>
    <p:sldId id="272" r:id="rId11"/>
    <p:sldId id="268" r:id="rId12"/>
    <p:sldId id="273" r:id="rId13"/>
    <p:sldId id="260" r:id="rId14"/>
    <p:sldId id="263" r:id="rId15"/>
    <p:sldId id="264" r:id="rId16"/>
    <p:sldId id="267" r:id="rId17"/>
    <p:sldId id="265" r:id="rId18"/>
    <p:sldId id="266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1B808-9360-4F00-9494-EA56E8714529}" type="datetimeFigureOut">
              <a:rPr lang="en-US" smtClean="0"/>
              <a:pPr/>
              <a:t>12/22/2016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4A98D-0B4C-4A8A-9EAB-D466AB81E9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66800"/>
            <a:ext cx="6400800" cy="4572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vivid colorful flower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09800" y="0"/>
            <a:ext cx="3429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00B0F0"/>
                </a:solidFill>
              </a:rPr>
              <a:t>স্বা</a:t>
            </a:r>
            <a:endParaRPr lang="en-US" sz="8800" b="1" dirty="0" smtClean="0">
              <a:solidFill>
                <a:srgbClr val="00B0F0"/>
              </a:solidFill>
            </a:endParaRPr>
          </a:p>
          <a:p>
            <a:pPr algn="ctr"/>
            <a:r>
              <a:rPr lang="en-US" sz="8800" b="1" dirty="0" smtClean="0">
                <a:solidFill>
                  <a:srgbClr val="00B0F0"/>
                </a:solidFill>
              </a:rPr>
              <a:t>গ</a:t>
            </a:r>
          </a:p>
          <a:p>
            <a:pPr algn="ctr"/>
            <a:r>
              <a:rPr lang="en-US" sz="8800" b="1" dirty="0" smtClean="0">
                <a:solidFill>
                  <a:srgbClr val="00B0F0"/>
                </a:solidFill>
              </a:rPr>
              <a:t>ত</a:t>
            </a:r>
          </a:p>
          <a:p>
            <a:pPr algn="ctr"/>
            <a:r>
              <a:rPr lang="en-US" sz="8800" b="1" dirty="0" smtClean="0">
                <a:solidFill>
                  <a:srgbClr val="00B0F0"/>
                </a:solidFill>
              </a:rPr>
              <a:t>ম</a:t>
            </a:r>
            <a:endParaRPr lang="en-US" sz="9600" b="1" dirty="0">
              <a:solidFill>
                <a:srgbClr val="00B0F0"/>
              </a:solidFill>
            </a:endParaRPr>
          </a:p>
        </p:txBody>
      </p:sp>
      <p:pic>
        <p:nvPicPr>
          <p:cNvPr id="6" name="Picture 5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30836"/>
            <a:ext cx="9144000" cy="142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vivid colorful flowers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286000" y="457200"/>
            <a:ext cx="457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 dirty="0" err="1" smtClean="0">
                <a:solidFill>
                  <a:srgbClr val="FFFF00"/>
                </a:solidFill>
              </a:rPr>
              <a:t>স্বা</a:t>
            </a:r>
            <a:endParaRPr lang="en-US" sz="72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গ</a:t>
            </a:r>
          </a:p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ত</a:t>
            </a:r>
          </a:p>
          <a:p>
            <a:pPr algn="ctr"/>
            <a:r>
              <a:rPr lang="en-US" sz="7200" b="1" dirty="0" smtClean="0">
                <a:solidFill>
                  <a:srgbClr val="FFFF00"/>
                </a:solidFill>
              </a:rPr>
              <a:t>ম</a:t>
            </a:r>
            <a:endParaRPr lang="en-US" sz="7200" dirty="0">
              <a:solidFill>
                <a:srgbClr val="FFFF00"/>
              </a:solidFill>
            </a:endParaRPr>
          </a:p>
        </p:txBody>
      </p:sp>
      <p:pic>
        <p:nvPicPr>
          <p:cNvPr id="6" name="Picture 5" descr="C:\Users\Lotus computer\Desktop\20161118_202433 (2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30836"/>
            <a:ext cx="9144000" cy="14265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</p:spPr>
        <p:txBody>
          <a:bodyPr/>
          <a:lstStyle/>
          <a:p>
            <a:pPr lvl="1" algn="ctr">
              <a:buNone/>
            </a:pPr>
            <a:r>
              <a:rPr lang="en-US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lvl="1">
              <a:buNone/>
            </a:pPr>
            <a:r>
              <a:rPr lang="en-US" sz="3600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অvজকের</a:t>
            </a:r>
            <a:r>
              <a:rPr lang="en-US" sz="3600" b="1" u="sng" dirty="0" smtClean="0">
                <a:solidFill>
                  <a:srgbClr val="FF0000"/>
                </a:solidFill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</a:rPr>
              <a:t>পাঠ</a:t>
            </a:r>
            <a:r>
              <a:rPr lang="en-US" sz="3600" b="1" u="sng" dirty="0" smtClean="0">
                <a:solidFill>
                  <a:srgbClr val="FF0000"/>
                </a:solidFill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</a:rPr>
              <a:t>বাংলা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ভাষার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অপপ্রয়োগ</a:t>
            </a:r>
            <a:r>
              <a:rPr lang="en-US" sz="3600" b="1" dirty="0" smtClean="0">
                <a:solidFill>
                  <a:srgbClr val="002060"/>
                </a:solidFill>
              </a:rPr>
              <a:t> ও </a:t>
            </a:r>
            <a:r>
              <a:rPr lang="en-US" sz="3600" b="1" dirty="0" err="1" smtClean="0">
                <a:solidFill>
                  <a:srgbClr val="002060"/>
                </a:solidFill>
              </a:rPr>
              <a:t>শুদ্ধ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প্রয়োগ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4000" b="1" dirty="0" smtClean="0">
              <a:latin typeface="SutonnyMJ" pitchFamily="2" charset="0"/>
              <a:cs typeface="SutonnyMJ" pitchFamily="2" charset="0"/>
            </a:endParaRPr>
          </a:p>
          <a:p>
            <a:pPr lvl="1" algn="ctr">
              <a:buNone/>
            </a:pP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7162800" y="1143000"/>
            <a:ext cx="1676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পাঠ-২/২</a:t>
            </a:r>
            <a:endParaRPr lang="en-US" sz="2800" b="1" dirty="0"/>
          </a:p>
        </p:txBody>
      </p:sp>
      <p:sp>
        <p:nvSpPr>
          <p:cNvPr id="5" name="Rectangle 4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en-US" sz="3600" b="1" dirty="0" err="1" smtClean="0"/>
              <a:t>এই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পাঠ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শেষে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শিক্ষার্থীরা</a:t>
            </a:r>
            <a:r>
              <a:rPr lang="en-US" sz="3600" b="1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১। </a:t>
            </a:r>
            <a:r>
              <a:rPr lang="en-US" sz="3600" dirty="0" err="1" smtClean="0"/>
              <a:t>বানানের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অশুদ্ধি</a:t>
            </a:r>
            <a:endParaRPr lang="en-US" sz="3600" dirty="0" smtClean="0"/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২। </a:t>
            </a:r>
            <a:r>
              <a:rPr lang="en-US" sz="3600" dirty="0" err="1" smtClean="0"/>
              <a:t>বাক্যে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অপপ্রয়োগ</a:t>
            </a:r>
            <a:endParaRPr lang="en-US" sz="3600" dirty="0" smtClean="0"/>
          </a:p>
          <a:p>
            <a:pPr>
              <a:lnSpc>
                <a:spcPct val="150000"/>
              </a:lnSpc>
              <a:buNone/>
            </a:pPr>
            <a:r>
              <a:rPr lang="en-US" sz="3600" dirty="0" smtClean="0"/>
              <a:t>৩। </a:t>
            </a:r>
            <a:r>
              <a:rPr lang="en-US" sz="3600" dirty="0" err="1" smtClean="0"/>
              <a:t>শব্দের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অপপ্রয়োগ</a:t>
            </a:r>
            <a:r>
              <a:rPr lang="en-US" sz="3600" dirty="0" smtClean="0"/>
              <a:t> </a:t>
            </a:r>
            <a:r>
              <a:rPr lang="en-US" sz="3600" dirty="0" err="1" smtClean="0"/>
              <a:t>ইত্যাদি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সম্পর্কে</a:t>
            </a:r>
            <a:r>
              <a:rPr lang="en-US" sz="3600" dirty="0" smtClean="0"/>
              <a:t> </a:t>
            </a:r>
            <a:r>
              <a:rPr lang="en-US" sz="3600" dirty="0" err="1" smtClean="0"/>
              <a:t>ধারণা</a:t>
            </a:r>
            <a:r>
              <a:rPr lang="en-US" sz="3600" dirty="0" smtClean="0"/>
              <a:t> </a:t>
            </a:r>
            <a:r>
              <a:rPr lang="en-US" sz="3600" dirty="0" err="1" smtClean="0"/>
              <a:t>লাভ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বাংলা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শব্দ</a:t>
            </a:r>
            <a:r>
              <a:rPr lang="en-US" sz="3600" dirty="0" smtClean="0"/>
              <a:t> ও </a:t>
            </a:r>
            <a:r>
              <a:rPr lang="en-US" sz="3600" dirty="0" err="1" smtClean="0"/>
              <a:t>বাক্যে</a:t>
            </a:r>
            <a:r>
              <a:rPr lang="en-US" sz="3600" dirty="0" smtClean="0"/>
              <a:t> </a:t>
            </a:r>
            <a:r>
              <a:rPr lang="en-US" sz="3600" dirty="0" err="1" smtClean="0"/>
              <a:t>অপপ্রয়োগ</a:t>
            </a:r>
            <a:r>
              <a:rPr lang="en-US" sz="3600" dirty="0" smtClean="0"/>
              <a:t> </a:t>
            </a:r>
            <a:r>
              <a:rPr lang="en-US" sz="3600" dirty="0" err="1" smtClean="0"/>
              <a:t>পরিহারপূর্বক</a:t>
            </a:r>
            <a:r>
              <a:rPr lang="en-US" sz="3600" dirty="0" smtClean="0"/>
              <a:t> </a:t>
            </a:r>
            <a:r>
              <a:rPr lang="en-US" sz="3600" dirty="0" err="1" smtClean="0"/>
              <a:t>বাংলা</a:t>
            </a:r>
            <a:r>
              <a:rPr lang="en-US" sz="3600" dirty="0" smtClean="0"/>
              <a:t> </a:t>
            </a:r>
            <a:r>
              <a:rPr lang="en-US" sz="3600" dirty="0" err="1" smtClean="0"/>
              <a:t>ভাষায়</a:t>
            </a:r>
            <a:r>
              <a:rPr lang="en-US" sz="3600" dirty="0" smtClean="0"/>
              <a:t> </a:t>
            </a:r>
            <a:r>
              <a:rPr lang="en-US" sz="3600" dirty="0" err="1" smtClean="0"/>
              <a:t>শুদ্ধ</a:t>
            </a:r>
            <a:r>
              <a:rPr lang="en-US" sz="3600" dirty="0" smtClean="0"/>
              <a:t> </a:t>
            </a:r>
            <a:r>
              <a:rPr lang="en-US" sz="3600" dirty="0" err="1" smtClean="0"/>
              <a:t>প্রয়োগে</a:t>
            </a:r>
            <a:r>
              <a:rPr lang="en-US" sz="3600" dirty="0" smtClean="0"/>
              <a:t> </a:t>
            </a:r>
            <a:r>
              <a:rPr lang="en-US" sz="3600" dirty="0" err="1" smtClean="0"/>
              <a:t>দক্ষতা</a:t>
            </a:r>
            <a:r>
              <a:rPr lang="en-US" sz="3600" dirty="0" smtClean="0"/>
              <a:t> </a:t>
            </a:r>
            <a:r>
              <a:rPr lang="en-US" sz="3600" dirty="0" err="1" smtClean="0"/>
              <a:t>অর্জন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করতে</a:t>
            </a:r>
            <a:r>
              <a:rPr lang="en-US" sz="3600" dirty="0" smtClean="0"/>
              <a:t> </a:t>
            </a:r>
            <a:r>
              <a:rPr lang="en-US" sz="3600" dirty="0" err="1" smtClean="0"/>
              <a:t>পারবে</a:t>
            </a:r>
            <a:r>
              <a:rPr lang="en-US" sz="3600" dirty="0" smtClean="0"/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FFC000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 err="1" smtClean="0"/>
              <a:t>শিখনফল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solidFill>
            <a:srgbClr val="00B050"/>
          </a:solidFill>
          <a:ln w="76200">
            <a:solidFill>
              <a:srgbClr val="9900CC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err="1" smtClean="0"/>
              <a:t>এই</a:t>
            </a:r>
            <a:r>
              <a:rPr lang="en-US" b="1" dirty="0" smtClean="0"/>
              <a:t> </a:t>
            </a:r>
            <a:r>
              <a:rPr lang="en-US" b="1" dirty="0" err="1" smtClean="0"/>
              <a:t>পাঠ</a:t>
            </a:r>
            <a:r>
              <a:rPr lang="en-US" b="1" dirty="0" smtClean="0"/>
              <a:t> </a:t>
            </a:r>
            <a:r>
              <a:rPr lang="en-US" b="1" dirty="0" err="1" smtClean="0"/>
              <a:t>শেষে</a:t>
            </a:r>
            <a:r>
              <a:rPr lang="en-US" b="1" dirty="0" smtClean="0"/>
              <a:t> </a:t>
            </a:r>
            <a:r>
              <a:rPr lang="en-US" b="1" dirty="0" err="1" smtClean="0"/>
              <a:t>শিক্ষার্থীরা</a:t>
            </a:r>
            <a:r>
              <a:rPr lang="en-US" b="1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বানানের</a:t>
            </a:r>
            <a:r>
              <a:rPr lang="en-US" dirty="0" smtClean="0"/>
              <a:t> </a:t>
            </a:r>
            <a:r>
              <a:rPr lang="en-US" dirty="0" err="1" smtClean="0"/>
              <a:t>অশুদ্ধি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বাক্যে</a:t>
            </a:r>
            <a:r>
              <a:rPr lang="en-US" dirty="0" smtClean="0"/>
              <a:t> </a:t>
            </a:r>
            <a:r>
              <a:rPr lang="en-US" dirty="0" err="1" smtClean="0"/>
              <a:t>পদের</a:t>
            </a:r>
            <a:r>
              <a:rPr lang="en-US" dirty="0" smtClean="0"/>
              <a:t> </a:t>
            </a:r>
            <a:r>
              <a:rPr lang="en-US" dirty="0" err="1" smtClean="0"/>
              <a:t>অপপ্রয়োগ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অপপ্রয়োগ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ও </a:t>
            </a:r>
            <a:r>
              <a:rPr lang="en-US" dirty="0" err="1" smtClean="0"/>
              <a:t>বাক্যে</a:t>
            </a:r>
            <a:r>
              <a:rPr lang="en-US" dirty="0" smtClean="0"/>
              <a:t> </a:t>
            </a:r>
            <a:r>
              <a:rPr lang="en-US" dirty="0" err="1" smtClean="0"/>
              <a:t>অপপ্রয়োগ</a:t>
            </a:r>
            <a:r>
              <a:rPr lang="en-US" dirty="0" smtClean="0"/>
              <a:t> </a:t>
            </a:r>
            <a:r>
              <a:rPr lang="en-US" dirty="0" err="1" smtClean="0"/>
              <a:t>পরিহারপূর্বক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r>
              <a:rPr lang="en-US" dirty="0" smtClean="0"/>
              <a:t> </a:t>
            </a:r>
            <a:r>
              <a:rPr lang="en-US" dirty="0" err="1" smtClean="0"/>
              <a:t>ভাষায়</a:t>
            </a:r>
            <a:r>
              <a:rPr lang="en-US" dirty="0" smtClean="0"/>
              <a:t> </a:t>
            </a:r>
            <a:r>
              <a:rPr lang="en-US" dirty="0" err="1" smtClean="0"/>
              <a:t>শুদ্ধ</a:t>
            </a:r>
            <a:r>
              <a:rPr lang="en-US" dirty="0" smtClean="0"/>
              <a:t> </a:t>
            </a:r>
            <a:r>
              <a:rPr lang="en-US" dirty="0" err="1" smtClean="0"/>
              <a:t>প্রয়োগে</a:t>
            </a:r>
            <a:r>
              <a:rPr lang="en-US" dirty="0" smtClean="0"/>
              <a:t> </a:t>
            </a:r>
            <a:r>
              <a:rPr lang="en-US" dirty="0" err="1" smtClean="0"/>
              <a:t>দক্ষতা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2500"/>
          </a:bodyPr>
          <a:lstStyle/>
          <a:p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×: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AfveMÖ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¯’ 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Q‡jwU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yive¯’vi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K_v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mvkÖyc~Y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bq‡b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Kij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AfveMÖ¯Í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Q‡jwU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yie¯’vi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K_v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AkÖyc~Y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bq‡b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eY©bv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Kij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×: †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g‡qwU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my‡Kwkbx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mynvwm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 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†</a:t>
            </a:r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g‡qwU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my‡Kkv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mynvwmbx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×: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nxb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PwiÎevb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jvK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ck¦vag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PwiÎnxb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jvK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ck¦vag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nxb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Pwi‡Îi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jvK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ck¦vag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×: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Zzwg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Kwig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AvR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cwo‡Z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hvBe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 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Kwig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Zzwg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AvR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co‡Z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hve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×: 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kP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‡µ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Ck¦i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f~Z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`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kP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‡µ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fMevb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f~Z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×: 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ey‡bv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KPz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Zgwb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evNv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ZuZzj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hgb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ey‡bv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Ij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Zgwb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evNv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ZuZzj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  <a:ln w="76200"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kkxf~lY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cÖvYxwe`¨v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wefv‡Mi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Aa¨vcK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kwkf~lY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cÖvwYwe`¨v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wefv‡Mi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Aa¨vcK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c~e©v‡ý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Avwmqv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ga¨vý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KvUvBqv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Aciv‡ýi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mvqv‡ý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Pwjqv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‡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	: †m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c~e©v‡nè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G‡m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ga¨vý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KvwU‡q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Aciv‡nèi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ci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mvqv‡ý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P‡j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b="1" dirty="0" err="1" smtClean="0">
                <a:latin typeface="SutonnyMJ" pitchFamily="2" charset="0"/>
                <a:cs typeface="SutonnyMJ" pitchFamily="2" charset="0"/>
              </a:rPr>
              <a:t>Mj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evRxK‡ii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A™¢~Z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wµqv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†`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wLqv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QvÎM‡Yiv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cÖdzল্ল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evRxK‡ii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A™¢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yZ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Ljv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†`‡L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QvÎiv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cÖdzল্ল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wb›`yK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e¨vw³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†`‡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wb›`K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mKj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†`‡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kB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×	: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PviwU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egvjmy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×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c‡o‡Q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ï×  	: †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PviwU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egvj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gvjmy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×)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aiv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c‡o‡Q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×	: e„¶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mg~jmn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DrcvwUZ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smtClean="0">
                <a:latin typeface="SutonnyMJ" pitchFamily="2" charset="0"/>
                <a:cs typeface="SutonnyMJ" pitchFamily="2" charset="0"/>
              </a:rPr>
              <a:t>ï×  	: e„¶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mg~j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g~jmn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DrcvwUZ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  <a:ln w="76200">
            <a:solidFill>
              <a:srgbClr val="9900CC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×	 :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m~h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D`q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m~h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Dw`Z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, m~‡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h©i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D`q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Kvjx`vm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L¨vZgvb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Kwe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Kvwj`vm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L¨vwZgvb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Kwe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AwZ‡jv‡f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ZvZx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bó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 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AwZ‡jv‡f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ZuvwZ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bó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Zvnvi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mŠRb¨Zvq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»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n‡qwQ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mŠR‡b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gy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»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n‡qwQ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we‡k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¦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evsjv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fvlvfvlxi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cuwPk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KvwU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we‡k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¦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evsjvfvlxi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cÖvq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cuwPk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KvwU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 </a:t>
            </a:r>
          </a:p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e¨vcviUv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AvqËvaxb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e¨vcviUv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AvqË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Aaxb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)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mviv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Rxeb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fy‡Zi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gRywi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†L‡U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gijvg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mviv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Rxeb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f~‡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Zi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eMvi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†L‡U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gijvg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×	: GB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gnvb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gwnjvi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¯§„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kª×v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RvbvB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ï×  	: GB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gnxqmx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gwnjvi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¯§„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wZi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cÖwZ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kª×v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RvbvB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A`¨vwcI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wbiy‡Ïk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A`¨vwc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wbiy‡Ïk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    </a:t>
            </a:r>
          </a:p>
          <a:p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Ab¨v‡qi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cÖwZdj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ywbevh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©|           </a:t>
            </a:r>
          </a:p>
          <a:p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Ab¨v‡qi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cÖwZdj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ywb©evi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Awbevh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© |</a:t>
            </a:r>
          </a:p>
          <a:p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euvwPevi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¯^v`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bvB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ky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×  	: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euvPvi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mva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euvwPevi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mva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bvB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×	: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vwi`ªZvi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g‡a¨B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gnË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ï×  	: 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vwi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‡`ª¨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/`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wi`ªZvi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g‡a¨B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gnË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¡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Avek¨Kxq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e¨v‡q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Kvc©Y¨Zv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AbywPZ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ï×  	: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Avek¨K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e¨‡q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Kvc©Y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¨ /K…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cYZv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AbywPZ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×	: †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Q‡jwU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es‡ki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gv_vq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Pzb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Kvwj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w`j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ï×  	: †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Q‡jwU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es‡ki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gy‡L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Pzb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Kvwj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400" b="1" dirty="0" err="1" smtClean="0">
                <a:latin typeface="SutonnyMJ" pitchFamily="2" charset="0"/>
                <a:cs typeface="SutonnyMJ" pitchFamily="2" charset="0"/>
              </a:rPr>
              <a:t>w`j</a:t>
            </a:r>
            <a:r>
              <a:rPr lang="en-US" sz="3400" b="1" dirty="0" smtClean="0">
                <a:latin typeface="SutonnyMJ" pitchFamily="2" charset="0"/>
                <a:cs typeface="SutonnyMJ" pitchFamily="2" charset="0"/>
              </a:rPr>
              <a:t> |           </a:t>
            </a: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	</a:t>
            </a:r>
          </a:p>
          <a:p>
            <a:pPr>
              <a:buNone/>
            </a:pPr>
            <a:r>
              <a:rPr lang="en-US" sz="3400" dirty="0" smtClean="0">
                <a:latin typeface="SutonnyMJ" pitchFamily="2" charset="0"/>
                <a:cs typeface="SutonnyMJ" pitchFamily="2" charset="0"/>
              </a:rPr>
              <a:t>  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19400"/>
            <a:ext cx="9144000" cy="4038600"/>
          </a:xfrm>
          <a:solidFill>
            <a:srgbClr val="9900CC"/>
          </a:solidFill>
          <a:ln w="76200"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r>
              <a:rPr lang="en-US" sz="3600" b="1" dirty="0" err="1" smtClean="0"/>
              <a:t>বাড়ির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কাজ</a:t>
            </a:r>
            <a:r>
              <a:rPr lang="en-US" sz="3600" b="1" dirty="0" smtClean="0"/>
              <a:t>:</a:t>
            </a:r>
          </a:p>
          <a:p>
            <a:pPr algn="ctr">
              <a:buNone/>
            </a:pPr>
            <a:r>
              <a:rPr lang="en-US" sz="3600" dirty="0" smtClean="0"/>
              <a:t> </a:t>
            </a:r>
          </a:p>
          <a:p>
            <a:pPr>
              <a:buNone/>
            </a:pPr>
            <a:r>
              <a:rPr lang="en-US" sz="3600" dirty="0" err="1" smtClean="0"/>
              <a:t>বাক্য</a:t>
            </a:r>
            <a:r>
              <a:rPr lang="en-US" sz="3600" dirty="0" smtClean="0"/>
              <a:t> </a:t>
            </a:r>
            <a:r>
              <a:rPr lang="en-US" sz="3600" dirty="0" err="1" smtClean="0"/>
              <a:t>অশু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w×i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KviYmg~n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wPwýZ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wk‡L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Avm‡e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819400"/>
          </a:xfrm>
          <a:solidFill>
            <a:srgbClr val="92D050"/>
          </a:solidFill>
          <a:ln w="76200">
            <a:solidFill>
              <a:srgbClr val="FFFF00"/>
            </a:solidFill>
          </a:ln>
        </p:spPr>
        <p:txBody>
          <a:bodyPr/>
          <a:lstStyle/>
          <a:p>
            <a:r>
              <a:rPr lang="en-US" dirty="0" err="1" smtClean="0">
                <a:solidFill>
                  <a:srgbClr val="0070C0"/>
                </a:solidFill>
              </a:rPr>
              <a:t>মূল্যায়ন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FF0000"/>
                </a:solidFill>
              </a:rPr>
              <a:t>কী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কী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কারণে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বাক্য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অশুদ্ধ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হয়</a:t>
            </a:r>
            <a:r>
              <a:rPr lang="en-US" dirty="0" smtClean="0">
                <a:solidFill>
                  <a:srgbClr val="FF0000"/>
                </a:solidFill>
              </a:rPr>
              <a:t> 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19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</a:t>
            </a:r>
          </a:p>
          <a:p>
            <a:pPr algn="ctr">
              <a:buNone/>
            </a:pPr>
            <a:r>
              <a:rPr lang="en-US" sz="19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b¨</a:t>
            </a:r>
          </a:p>
          <a:p>
            <a:pPr algn="ctr">
              <a:buNone/>
            </a:pPr>
            <a:r>
              <a:rPr lang="en-US" sz="199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endParaRPr lang="en-US" sz="199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sz="199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199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প~ব©পাঠ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যাচাই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: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বাক্য</a:t>
            </a:r>
            <a:r>
              <a:rPr lang="en-US" b="1" u="sng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রূপান্তর</a:t>
            </a:r>
            <a:r>
              <a:rPr lang="en-US" b="1" u="sng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অনুশীলন</a:t>
            </a:r>
            <a: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অvজকের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পাঠ</a:t>
            </a:r>
            <a:r>
              <a:rPr lang="en-US" b="1" u="sng" dirty="0" smtClean="0">
                <a:solidFill>
                  <a:srgbClr val="FF0000"/>
                </a:solidFill>
              </a:rPr>
              <a:t>: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u="sng" dirty="0" smtClean="0">
                <a:solidFill>
                  <a:srgbClr val="FF0000"/>
                </a:solidFill>
              </a:rPr>
              <a:t/>
            </a:r>
            <a:br>
              <a:rPr lang="en-US" b="1" u="sng" dirty="0" smtClean="0">
                <a:solidFill>
                  <a:srgbClr val="FF0000"/>
                </a:solidFill>
              </a:rPr>
            </a:br>
            <a:r>
              <a:rPr lang="en-US" b="1" dirty="0" err="1" smtClean="0">
                <a:solidFill>
                  <a:srgbClr val="FF0000"/>
                </a:solidFill>
              </a:rPr>
              <a:t>সাধারণ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5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 smtClean="0">
                <a:solidFill>
                  <a:srgbClr val="002060"/>
                </a:solidFill>
              </a:rPr>
              <a:t>বাংলা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ভাষার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অপপ্রয়োগ</a:t>
            </a:r>
            <a:r>
              <a:rPr lang="en-US" b="1" dirty="0" smtClean="0">
                <a:solidFill>
                  <a:srgbClr val="002060"/>
                </a:solidFill>
              </a:rPr>
              <a:t> ও </a:t>
            </a:r>
            <a:r>
              <a:rPr lang="en-US" b="1" dirty="0" err="1" smtClean="0">
                <a:solidFill>
                  <a:srgbClr val="002060"/>
                </a:solidFill>
              </a:rPr>
              <a:t>শুদ্ধ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প্রয়োগ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we‡kl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evbvb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fvlvixwZ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ï×KiY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010400" y="2895600"/>
            <a:ext cx="2133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পাঠ-২/১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6000" b="1" dirty="0" err="1" smtClean="0"/>
              <a:t>শিখনফল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410200"/>
          </a:xfrm>
          <a:ln w="76200">
            <a:solidFill>
              <a:srgbClr val="FFFF00"/>
            </a:solidFill>
          </a:ln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এই</a:t>
            </a:r>
            <a:r>
              <a:rPr lang="en-US" b="1" dirty="0" smtClean="0"/>
              <a:t> </a:t>
            </a:r>
            <a:r>
              <a:rPr lang="en-US" b="1" dirty="0" err="1" smtClean="0"/>
              <a:t>পাঠ</a:t>
            </a:r>
            <a:r>
              <a:rPr lang="en-US" b="1" dirty="0" smtClean="0"/>
              <a:t> </a:t>
            </a:r>
            <a:r>
              <a:rPr lang="en-US" b="1" dirty="0" err="1" smtClean="0"/>
              <a:t>শেষে</a:t>
            </a:r>
            <a:r>
              <a:rPr lang="en-US" b="1" dirty="0" smtClean="0"/>
              <a:t> </a:t>
            </a:r>
            <a:r>
              <a:rPr lang="en-US" b="1" dirty="0" err="1" smtClean="0"/>
              <a:t>শিক্ষার্থীরা</a:t>
            </a:r>
            <a:r>
              <a:rPr lang="en-US" b="1" dirty="0" smtClean="0"/>
              <a:t> :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১। </a:t>
            </a:r>
            <a:r>
              <a:rPr lang="en-US" dirty="0" err="1" smtClean="0"/>
              <a:t>বানানের</a:t>
            </a:r>
            <a:r>
              <a:rPr lang="en-US" dirty="0" smtClean="0"/>
              <a:t> </a:t>
            </a:r>
            <a:r>
              <a:rPr lang="en-US" dirty="0" err="1" smtClean="0"/>
              <a:t>অশুদ্ধি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২। </a:t>
            </a:r>
            <a:r>
              <a:rPr lang="en-US" dirty="0" err="1" smtClean="0"/>
              <a:t>বাক্যে</a:t>
            </a:r>
            <a:r>
              <a:rPr lang="en-US" dirty="0" smtClean="0"/>
              <a:t> </a:t>
            </a:r>
            <a:r>
              <a:rPr lang="en-US" dirty="0" err="1" smtClean="0"/>
              <a:t>পদের</a:t>
            </a:r>
            <a:r>
              <a:rPr lang="en-US" dirty="0" smtClean="0"/>
              <a:t> </a:t>
            </a:r>
            <a:r>
              <a:rPr lang="en-US" dirty="0" err="1" smtClean="0"/>
              <a:t>অপপ্রয়োগ</a:t>
            </a:r>
            <a:endParaRPr lang="en-US" dirty="0" smtClean="0"/>
          </a:p>
          <a:p>
            <a:pPr>
              <a:lnSpc>
                <a:spcPct val="150000"/>
              </a:lnSpc>
              <a:buNone/>
            </a:pPr>
            <a:r>
              <a:rPr lang="en-US" dirty="0" smtClean="0"/>
              <a:t>৩। </a:t>
            </a:r>
            <a:r>
              <a:rPr lang="en-US" dirty="0" err="1" smtClean="0"/>
              <a:t>শব্দের</a:t>
            </a:r>
            <a:r>
              <a:rPr lang="en-US" dirty="0" smtClean="0"/>
              <a:t> </a:t>
            </a:r>
            <a:r>
              <a:rPr lang="en-US" dirty="0" err="1" smtClean="0"/>
              <a:t>অপপ্রয়োগ</a:t>
            </a:r>
            <a:r>
              <a:rPr lang="en-US" dirty="0" smtClean="0"/>
              <a:t> </a:t>
            </a:r>
            <a:r>
              <a:rPr lang="en-US" dirty="0" err="1" smtClean="0"/>
              <a:t>ইত্যাদি</a:t>
            </a:r>
            <a:r>
              <a:rPr lang="en-US" dirty="0" smtClean="0"/>
              <a:t> </a:t>
            </a:r>
            <a:r>
              <a:rPr lang="en-US" dirty="0" err="1" smtClean="0"/>
              <a:t>সম্পর্কে</a:t>
            </a:r>
            <a:r>
              <a:rPr lang="en-US" dirty="0" smtClean="0"/>
              <a:t> </a:t>
            </a:r>
            <a:r>
              <a:rPr lang="en-US" dirty="0" err="1" smtClean="0"/>
              <a:t>ধারণা</a:t>
            </a:r>
            <a:r>
              <a:rPr lang="en-US" dirty="0" smtClean="0"/>
              <a:t> </a:t>
            </a:r>
            <a:r>
              <a:rPr lang="en-US" dirty="0" err="1" smtClean="0"/>
              <a:t>লাভ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ও </a:t>
            </a:r>
            <a:r>
              <a:rPr lang="en-US" dirty="0" err="1" smtClean="0"/>
              <a:t>বাক্যে</a:t>
            </a:r>
            <a:r>
              <a:rPr lang="en-US" dirty="0" smtClean="0"/>
              <a:t> </a:t>
            </a:r>
            <a:r>
              <a:rPr lang="en-US" dirty="0" err="1" smtClean="0"/>
              <a:t>অপপ্রয়োগ</a:t>
            </a:r>
            <a:r>
              <a:rPr lang="en-US" dirty="0" smtClean="0"/>
              <a:t> </a:t>
            </a:r>
            <a:r>
              <a:rPr lang="en-US" dirty="0" err="1" smtClean="0"/>
              <a:t>পরিহারপূর্বক</a:t>
            </a:r>
            <a:r>
              <a:rPr lang="en-US" dirty="0" smtClean="0"/>
              <a:t> </a:t>
            </a:r>
            <a:r>
              <a:rPr lang="en-US" dirty="0" err="1" smtClean="0"/>
              <a:t>বাংলা</a:t>
            </a:r>
            <a:r>
              <a:rPr lang="en-US" dirty="0" smtClean="0"/>
              <a:t> </a:t>
            </a:r>
            <a:r>
              <a:rPr lang="en-US" dirty="0" err="1" smtClean="0"/>
              <a:t>ভাষায়</a:t>
            </a:r>
            <a:r>
              <a:rPr lang="en-US" dirty="0" smtClean="0"/>
              <a:t> </a:t>
            </a:r>
            <a:r>
              <a:rPr lang="en-US" dirty="0" err="1" smtClean="0"/>
              <a:t>শুদ্ধ</a:t>
            </a:r>
            <a:r>
              <a:rPr lang="en-US" dirty="0" smtClean="0"/>
              <a:t> </a:t>
            </a:r>
            <a:r>
              <a:rPr lang="en-US" dirty="0" err="1" smtClean="0"/>
              <a:t>প্রয়োগে</a:t>
            </a:r>
            <a:r>
              <a:rPr lang="en-US" dirty="0" smtClean="0"/>
              <a:t> </a:t>
            </a:r>
            <a:r>
              <a:rPr lang="en-US" dirty="0" err="1" smtClean="0"/>
              <a:t>দক্ষতা</a:t>
            </a:r>
            <a:r>
              <a:rPr lang="en-US" dirty="0" smtClean="0"/>
              <a:t> </a:t>
            </a:r>
            <a:r>
              <a:rPr lang="en-US" dirty="0" err="1" smtClean="0"/>
              <a:t>অর্জন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পারবে</a:t>
            </a:r>
            <a:r>
              <a:rPr lang="en-US" dirty="0" smtClean="0"/>
              <a:t>।</a:t>
            </a:r>
          </a:p>
          <a:p>
            <a:pPr>
              <a:lnSpc>
                <a:spcPct val="150000"/>
              </a:lnSpc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Aï</a:t>
            </a:r>
            <a:r>
              <a:rPr lang="en-US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Av‡ivM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nBqv‡Qb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 </a:t>
            </a:r>
          </a:p>
          <a:p>
            <a:pPr algn="l"/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ky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Av‡ivM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jvf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l"/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¯^¯¿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xK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Kzwgল্লা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evm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l"/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ky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m¯¿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xK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Kzwgjøvq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evm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K‡ib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l"/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Bnvi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Avek¨K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 </a:t>
            </a:r>
          </a:p>
          <a:p>
            <a:pPr algn="l"/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ky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Avek¨KZv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Bnvi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Avek¨KZv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bvB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l"/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Abvek¨Kxq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e¨vcv‡i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KŠZznj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ï×  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Abvek¨K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e¨vcv‡i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KŠZ~nj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fvj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bq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l"/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†m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mfvq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Dcw¯’Z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wQ‡jb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ï×  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mfvq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Dcw¯’Z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wQ‡jb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 †m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mfvq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Dcw¯’Z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wQj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l"/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c‡o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ï×	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Ab¨vb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wel‡qi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c‡র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A_ev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,</a:t>
            </a:r>
          </a:p>
          <a:p>
            <a:pPr algn="l"/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	: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Ab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welq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jvi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Av‡jvPbv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c‡র</a:t>
            </a:r>
            <a:r>
              <a:rPr lang="en-US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|       </a:t>
            </a:r>
            <a:r>
              <a:rPr lang="en-US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                      </a:t>
            </a:r>
          </a:p>
          <a:p>
            <a:pPr algn="l"/>
            <a:endParaRPr lang="en-US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pPr algn="l"/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B0F0"/>
          </a:solidFill>
          <a:ln>
            <a:solidFill>
              <a:srgbClr val="FF0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b~Zb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b~Zb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Q‡j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eo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DrcvZ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Kwi‡Z‡Q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>
                <a:latin typeface="SutonnyMJ" pitchFamily="2" charset="0"/>
                <a:cs typeface="SutonnyMJ" pitchFamily="2" charset="0"/>
              </a:rPr>
              <a:t>ï×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bZzb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Q‡j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eo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DrcvZ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bZyb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Q‡j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¸‡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jv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eo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DrcvZ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Ki‡Q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|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A¼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Kwl‡Z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f~j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KwiI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>
                <a:latin typeface="SutonnyMJ" pitchFamily="2" charset="0"/>
                <a:cs typeface="SutonnyMJ" pitchFamily="2" charset="0"/>
              </a:rPr>
              <a:t>ï×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	: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A¼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fyj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K‡iv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Zvgvi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weiy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mv¶x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w`‡jb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>
                <a:latin typeface="SutonnyMJ" pitchFamily="2" charset="0"/>
                <a:cs typeface="SutonnyMJ" pitchFamily="2" charset="0"/>
              </a:rPr>
              <a:t>ï×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	: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Zvgvi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wei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‡×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¶¨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w`‡jb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Aky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× 	: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Zvnvi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wk¶‡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Ki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GKvšÍ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eva¨MZ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QvÎ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 </a:t>
            </a:r>
          </a:p>
          <a:p>
            <a:r>
              <a:rPr lang="en-US" b="1" dirty="0">
                <a:latin typeface="SutonnyMJ" pitchFamily="2" charset="0"/>
                <a:cs typeface="SutonnyMJ" pitchFamily="2" charset="0"/>
              </a:rPr>
              <a:t>ï×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	: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†m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wk¶‡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Ki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GKvšÍ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 smtClean="0">
                <a:latin typeface="SutonnyMJ" pitchFamily="2" charset="0"/>
                <a:cs typeface="SutonnyMJ" pitchFamily="2" charset="0"/>
              </a:rPr>
              <a:t>eva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QvÎ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 err="1">
                <a:latin typeface="SutonnyMJ" pitchFamily="2" charset="0"/>
                <a:cs typeface="SutonnyMJ" pitchFamily="2" charset="0"/>
              </a:rPr>
              <a:t>Aky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mr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PwiÎevb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jvK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mK‡ji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wcÖq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>
                <a:latin typeface="SutonnyMJ" pitchFamily="2" charset="0"/>
                <a:cs typeface="SutonnyMJ" pitchFamily="2" charset="0"/>
              </a:rPr>
              <a:t>ï×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6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mr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Pwi‡Îi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jvK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mK‡ji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|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PwiÎevb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jvK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mK‡ji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wcÖq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|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  <a:p>
            <a:r>
              <a:rPr lang="en-US" b="1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DbœZkxj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†`k |</a:t>
            </a:r>
          </a:p>
          <a:p>
            <a:r>
              <a:rPr lang="en-US" b="1" dirty="0">
                <a:latin typeface="SutonnyMJ" pitchFamily="2" charset="0"/>
                <a:cs typeface="SutonnyMJ" pitchFamily="2" charset="0"/>
              </a:rPr>
              <a:t>ï×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	: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evsjv‡`k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GKwU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Dbœqbkxj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†`k |</a:t>
            </a:r>
          </a:p>
          <a:p>
            <a:r>
              <a:rPr lang="en-US" b="1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ˆ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ah©Zv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mwnòzZv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gn‡Z¡i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j¶Y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b="1" dirty="0">
                <a:latin typeface="SutonnyMJ" pitchFamily="2" charset="0"/>
                <a:cs typeface="SutonnyMJ" pitchFamily="2" charset="0"/>
              </a:rPr>
              <a:t>ï×	</a:t>
            </a:r>
            <a:r>
              <a:rPr lang="en-US" b="1" dirty="0" smtClean="0">
                <a:latin typeface="SutonnyMJ" pitchFamily="2" charset="0"/>
                <a:cs typeface="SutonnyMJ" pitchFamily="2" charset="0"/>
              </a:rPr>
              <a:t>	: 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ˆah©,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mwnòzZv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gn‡Ë¡i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latin typeface="SutonnyMJ" pitchFamily="2" charset="0"/>
                <a:cs typeface="SutonnyMJ" pitchFamily="2" charset="0"/>
              </a:rPr>
              <a:t>j¶Y</a:t>
            </a:r>
            <a:r>
              <a:rPr lang="en-US" b="1" dirty="0">
                <a:latin typeface="SutonnyMJ" pitchFamily="2" charset="0"/>
                <a:cs typeface="SutonnyMJ" pitchFamily="2" charset="0"/>
              </a:rPr>
              <a:t> |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sz="3000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cicKvi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gbyl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Z¡iB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cwiPvqK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ky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×  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c‡ivcKvi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gbyl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¨‡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Z¡i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cwiPvqK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Avcwb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¯^c‡¶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wec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‡¶ ?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22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Avcwb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c‡¶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wec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‡¶ ?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Avcwb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mc‡¶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bv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600" b="1" dirty="0" err="1">
                <a:latin typeface="SutonnyMJ" pitchFamily="2" charset="0"/>
                <a:cs typeface="SutonnyMJ" pitchFamily="2" charset="0"/>
              </a:rPr>
              <a:t>wec</a:t>
            </a:r>
            <a:r>
              <a:rPr lang="en-US" sz="2600" b="1" dirty="0">
                <a:latin typeface="SutonnyMJ" pitchFamily="2" charset="0"/>
                <a:cs typeface="SutonnyMJ" pitchFamily="2" charset="0"/>
              </a:rPr>
              <a:t>‡¶ ?</a:t>
            </a:r>
            <a:endParaRPr lang="en-US" sz="3000" b="1" dirty="0">
              <a:latin typeface="SutonnyMJ" pitchFamily="2" charset="0"/>
              <a:cs typeface="SutonnyMJ" pitchFamily="2" charset="0"/>
            </a:endParaRPr>
          </a:p>
          <a:p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Zuvnvi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mwebxZ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e¨env‡i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mevB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mš‘ó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	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Zuvi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webxZ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e¨env‡i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mevB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mš‘ó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D×Zc~Y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AvPiY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	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wZwb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J×Z¨c~Y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© (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D×Z)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AvPiY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K‡i‡Qb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PvPv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XvKvq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M‡Qb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  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Avgvi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PvPv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XvKvq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wM‡qwQ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×	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gvZvnxb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wkïi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ytL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 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		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gvZ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…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nxb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wkïi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Kx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`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ytL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3000" b="1" dirty="0" err="1" smtClean="0">
                <a:latin typeface="SutonnyMJ" pitchFamily="2" charset="0"/>
                <a:cs typeface="SutonnyMJ" pitchFamily="2" charset="0"/>
              </a:rPr>
              <a:t>Aï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× 	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we`¨vb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gyL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A‡c¶v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kªôZi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 </a:t>
            </a:r>
          </a:p>
          <a:p>
            <a:r>
              <a:rPr lang="en-US" sz="3000" b="1" dirty="0">
                <a:latin typeface="SutonnyMJ" pitchFamily="2" charset="0"/>
                <a:cs typeface="SutonnyMJ" pitchFamily="2" charset="0"/>
              </a:rPr>
              <a:t>ï×  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3000" b="1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weØvb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g~L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A‡c¶v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000" b="1" dirty="0" err="1">
                <a:latin typeface="SutonnyMJ" pitchFamily="2" charset="0"/>
                <a:cs typeface="SutonnyMJ" pitchFamily="2" charset="0"/>
              </a:rPr>
              <a:t>kªô</a:t>
            </a:r>
            <a:r>
              <a:rPr lang="en-US" sz="3000" b="1" dirty="0">
                <a:latin typeface="SutonnyMJ" pitchFamily="2" charset="0"/>
                <a:cs typeface="SutonnyMJ" pitchFamily="2" charset="0"/>
              </a:rPr>
              <a:t> |</a:t>
            </a:r>
            <a:endParaRPr lang="en-US" b="1" dirty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6">
              <a:lumMod val="75000"/>
            </a:schemeClr>
          </a:solidFill>
          <a:ln w="76200">
            <a:solidFill>
              <a:srgbClr val="002060"/>
            </a:solidFill>
          </a:ln>
        </p:spPr>
        <p:txBody>
          <a:bodyPr>
            <a:normAutofit fontScale="85000" lnSpcReduction="10000"/>
          </a:bodyPr>
          <a:lstStyle/>
          <a:p>
            <a:r>
              <a:rPr lang="en-US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Aï</a:t>
            </a:r>
            <a:r>
              <a:rPr lang="en-US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×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AvKÉ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ch©šÍ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fvR‡b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v¯’¨nvwb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N‡U |</a:t>
            </a:r>
          </a:p>
          <a:p>
            <a:r>
              <a:rPr lang="en-US" dirty="0" smtClean="0">
                <a:latin typeface="SutonnyMJ" pitchFamily="2" charset="0"/>
                <a:cs typeface="SutonnyMJ" pitchFamily="2" charset="0"/>
              </a:rPr>
              <a:t>ï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×  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AvKÉ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fvR‡b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¯^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v¯’¨nvwb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N‡U |</a:t>
            </a:r>
          </a:p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KxwZ©evm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ivgvqb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wjwLqv‡Qb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K…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wËevm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evsjv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ivgvqY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wj‡L‡Qb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egv‡Îq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m‡nv`i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Amy¯’ |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egvÎ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fvB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Amy¯’ 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Zvnvi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ˆ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egv‡Îq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åvZv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Amy¯’ | </a:t>
            </a:r>
          </a:p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Abœ¨vfv‡e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cÖwZ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nvnvKvi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Abœvfv‡e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cÖwZ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nvnvKvi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Abœvfv‡e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N‡i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nvnvKvi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GB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NUbv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Pv¶zl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¨¶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KwiqvwQ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GB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NUbv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¨¶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K‡iwQ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GB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NUbv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Pv¶zm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†`‡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LwQ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mwebqc~e©K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wb‡e`b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GB †h |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mwebq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wb‡e`b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GB †h |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webqc~e©K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wb‡e`b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GB †h |</a:t>
            </a:r>
          </a:p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Aï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×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kixi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Amy‡¯’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Avwm‡Z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cvwi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dirty="0">
                <a:latin typeface="SutonnyMJ" pitchFamily="2" charset="0"/>
                <a:cs typeface="SutonnyMJ" pitchFamily="2" charset="0"/>
              </a:rPr>
              <a:t>ï×  	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Amy¯’Zvi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Avm‡Z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cvwi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A_ev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, 	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lvl="1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		: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kvixwiK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Amy¯’Zvi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Rb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¨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Avwg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MZw`b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Avwm‡Z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cvwi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bvB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3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				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				</a:t>
            </a:r>
            <a:r>
              <a:rPr lang="en-US" sz="5300" u="sng" dirty="0" err="1" smtClean="0">
                <a:solidFill>
                  <a:srgbClr val="FF0000"/>
                </a:solidFill>
              </a:rPr>
              <a:t>মূল্যায়ন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>
                <a:solidFill>
                  <a:srgbClr val="7030A0"/>
                </a:solidFill>
              </a:rPr>
              <a:t>বাক্য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অশুদ্ধির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কারণসমূহ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উদাহরণসহ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আলোচনা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কর</a:t>
            </a:r>
            <a:r>
              <a:rPr lang="en-US" dirty="0" smtClean="0">
                <a:solidFill>
                  <a:srgbClr val="7030A0"/>
                </a:solidFill>
              </a:rPr>
              <a:t>।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/>
              <a:t>১</a:t>
            </a:r>
            <a:r>
              <a:rPr lang="en-US" dirty="0" smtClean="0"/>
              <a:t>। </a:t>
            </a:r>
            <a:r>
              <a:rPr lang="en-US" dirty="0" err="1" smtClean="0"/>
              <a:t>বাক্যে</a:t>
            </a:r>
            <a:r>
              <a:rPr lang="en-US" dirty="0" smtClean="0"/>
              <a:t> </a:t>
            </a:r>
            <a:r>
              <a:rPr lang="en-US" dirty="0" err="1" smtClean="0"/>
              <a:t>বাহুল্য</a:t>
            </a:r>
            <a:r>
              <a:rPr lang="en-US" dirty="0" smtClean="0"/>
              <a:t> </a:t>
            </a:r>
            <a:r>
              <a:rPr lang="en-US" dirty="0" err="1" smtClean="0"/>
              <a:t>দোষ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</a:t>
            </a:r>
            <a:br>
              <a:rPr lang="en-US" dirty="0" smtClean="0"/>
            </a:br>
            <a:r>
              <a:rPr lang="en-US" dirty="0" smtClean="0"/>
              <a:t>২। </a:t>
            </a:r>
            <a:r>
              <a:rPr lang="en-US" dirty="0" err="1" smtClean="0"/>
              <a:t>বাক্যে</a:t>
            </a:r>
            <a:r>
              <a:rPr lang="en-US" dirty="0" smtClean="0"/>
              <a:t> </a:t>
            </a:r>
            <a:r>
              <a:rPr lang="en-US" dirty="0" err="1" smtClean="0"/>
              <a:t>গুরুচণ্ডালী</a:t>
            </a:r>
            <a:r>
              <a:rPr lang="en-US" dirty="0" smtClean="0"/>
              <a:t> </a:t>
            </a:r>
            <a:r>
              <a:rPr lang="en-US" dirty="0" err="1" smtClean="0"/>
              <a:t>দোষ</a:t>
            </a:r>
            <a:r>
              <a:rPr lang="en-US" dirty="0" smtClean="0"/>
              <a:t> </a:t>
            </a:r>
            <a:r>
              <a:rPr lang="en-US" dirty="0" err="1" smtClean="0"/>
              <a:t>কী</a:t>
            </a:r>
            <a:r>
              <a:rPr lang="en-US" dirty="0" smtClean="0"/>
              <a:t> ?</a:t>
            </a:r>
            <a:br>
              <a:rPr lang="en-US" dirty="0" smtClean="0"/>
            </a:br>
            <a:r>
              <a:rPr lang="en-US" dirty="0" smtClean="0"/>
              <a:t>৩। </a:t>
            </a:r>
            <a:r>
              <a:rPr lang="en-US" dirty="0" err="1" smtClean="0"/>
              <a:t>বাক্যে</a:t>
            </a:r>
            <a:r>
              <a:rPr lang="en-US" dirty="0" smtClean="0"/>
              <a:t> </a:t>
            </a:r>
            <a:r>
              <a:rPr lang="en-US" dirty="0" err="1" smtClean="0"/>
              <a:t>বাগধারার</a:t>
            </a:r>
            <a:r>
              <a:rPr lang="en-US" dirty="0" smtClean="0"/>
              <a:t> </a:t>
            </a:r>
            <a:r>
              <a:rPr lang="en-US" dirty="0" err="1" smtClean="0"/>
              <a:t>শব্দ</a:t>
            </a:r>
            <a:r>
              <a:rPr lang="en-US" dirty="0" smtClean="0"/>
              <a:t> </a:t>
            </a:r>
            <a:r>
              <a:rPr lang="en-US" dirty="0" err="1" smtClean="0"/>
              <a:t>পরিব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Z©b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কী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?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dirty="0" smtClean="0">
                <a:latin typeface="SutonnyMJ" pitchFamily="2" charset="0"/>
                <a:cs typeface="SutonnyMJ" pitchFamily="2" charset="0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ln w="76200">
            <a:solidFill>
              <a:srgbClr val="002060"/>
            </a:solidFill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10700" b="1" dirty="0" smtClean="0">
                <a:solidFill>
                  <a:srgbClr val="FF0000"/>
                </a:solidFill>
              </a:rPr>
              <a:t>ধ</a:t>
            </a:r>
          </a:p>
          <a:p>
            <a:pPr algn="ctr">
              <a:buNone/>
            </a:pPr>
            <a:r>
              <a:rPr lang="en-US" sz="10700" b="1" dirty="0" err="1" smtClean="0">
                <a:solidFill>
                  <a:srgbClr val="FF0000"/>
                </a:solidFill>
              </a:rPr>
              <a:t>ন্য</a:t>
            </a:r>
            <a:endParaRPr lang="en-US" sz="107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10700" b="1" dirty="0" err="1" smtClean="0">
                <a:solidFill>
                  <a:srgbClr val="FF0000"/>
                </a:solidFill>
              </a:rPr>
              <a:t>বা</a:t>
            </a:r>
            <a:endParaRPr lang="en-US" sz="107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10700" b="1" dirty="0" smtClean="0">
                <a:solidFill>
                  <a:srgbClr val="FF0000"/>
                </a:solidFill>
              </a:rPr>
              <a:t>দ</a:t>
            </a:r>
            <a:endParaRPr lang="en-US" sz="107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194</Words>
  <Application>Microsoft Office PowerPoint</Application>
  <PresentationFormat>On-screen Show (4:3)</PresentationFormat>
  <Paragraphs>154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   প~ব©পাঠ যাচাই:  বাক্য রূপান্তর অনুশীলন  অvজকের পাঠ:  সাধারণ cvV: বাংলা ভাষার অপপ্রয়োগ ও শুদ্ধ প্রয়োগ   we‡kl cvV: evbvb I fvlvixwZ ï×KiY:   </vt:lpstr>
      <vt:lpstr>শিখনফল</vt:lpstr>
      <vt:lpstr>Slide 4</vt:lpstr>
      <vt:lpstr>Slide 5</vt:lpstr>
      <vt:lpstr>Slide 6</vt:lpstr>
      <vt:lpstr>Slide 7</vt:lpstr>
      <vt:lpstr>         মূল্যায়ন  বাক্য অশুদ্ধির কারণসমূহ উদাহরণসহ আলোচনা কর। ১। বাক্যে বাহুল্য দোষ কী ? ২। বাক্যে গুরুচণ্ডালী দোষ কী ? ৩। বাক্যে বাগধারার শব্দ পরিবZ©b কী?   </vt:lpstr>
      <vt:lpstr>Slide 9</vt:lpstr>
      <vt:lpstr>Slide 10</vt:lpstr>
      <vt:lpstr>Slide 11</vt:lpstr>
      <vt:lpstr>শিখনফল</vt:lpstr>
      <vt:lpstr>Slide 13</vt:lpstr>
      <vt:lpstr>Slide 14</vt:lpstr>
      <vt:lpstr>Slide 15</vt:lpstr>
      <vt:lpstr>Slide 16</vt:lpstr>
      <vt:lpstr>মূল্যায়ন:  কী কী কারণে বাক্য অশুদ্ধ হয় ?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Lotus computer</dc:creator>
  <cp:lastModifiedBy>Lotus computer</cp:lastModifiedBy>
  <cp:revision>22</cp:revision>
  <dcterms:created xsi:type="dcterms:W3CDTF">2016-12-13T17:19:14Z</dcterms:created>
  <dcterms:modified xsi:type="dcterms:W3CDTF">2016-12-22T06:49:35Z</dcterms:modified>
</cp:coreProperties>
</file>